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29" r:id="rId2"/>
    <p:sldId id="567" r:id="rId3"/>
    <p:sldId id="571" r:id="rId4"/>
    <p:sldId id="570" r:id="rId5"/>
    <p:sldId id="572" r:id="rId6"/>
    <p:sldId id="564" r:id="rId7"/>
    <p:sldId id="566" r:id="rId8"/>
    <p:sldId id="542" r:id="rId9"/>
    <p:sldId id="559" r:id="rId10"/>
    <p:sldId id="560" r:id="rId11"/>
    <p:sldId id="568" r:id="rId12"/>
    <p:sldId id="544" r:id="rId13"/>
    <p:sldId id="545" r:id="rId14"/>
    <p:sldId id="546" r:id="rId15"/>
    <p:sldId id="562" r:id="rId16"/>
    <p:sldId id="573" r:id="rId17"/>
    <p:sldId id="550" r:id="rId18"/>
    <p:sldId id="551" r:id="rId19"/>
    <p:sldId id="552" r:id="rId20"/>
    <p:sldId id="574" r:id="rId21"/>
    <p:sldId id="553" r:id="rId22"/>
    <p:sldId id="556" r:id="rId23"/>
    <p:sldId id="554" r:id="rId24"/>
    <p:sldId id="555" r:id="rId25"/>
    <p:sldId id="558" r:id="rId26"/>
    <p:sldId id="575" r:id="rId27"/>
    <p:sldId id="576" r:id="rId28"/>
    <p:sldId id="561" r:id="rId29"/>
    <p:sldId id="569" r:id="rId30"/>
    <p:sldId id="557" r:id="rId31"/>
    <p:sldId id="565" r:id="rId32"/>
  </p:sldIdLst>
  <p:sldSz cx="9144000" cy="6858000" type="screen4x3"/>
  <p:notesSz cx="6662738" cy="9832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517" y="-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6949D5-BEAB-4497-B7A1-A975B4A85338}" type="datetime1">
              <a:rPr lang="sv-SE"/>
              <a:pPr>
                <a:defRPr/>
              </a:pPr>
              <a:t>2016-04-11</a:t>
            </a:fld>
            <a:endParaRPr lang="sv-S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1AB9C5-1229-40FF-AFF3-A22A85648D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98D232-BCB3-4D78-A3C0-9DB60F047FAE}" type="datetime1">
              <a:rPr lang="sv-SE"/>
              <a:pPr>
                <a:defRPr/>
              </a:pPr>
              <a:t>2016-04-11</a:t>
            </a:fld>
            <a:endParaRPr lang="sv-SE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E0724A-2E6C-404C-9D15-112DCBC74F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0407-5D59-4AC8-8E8A-C6AE8A7D2462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67B8-93BD-42CC-AF49-078C4C416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52DD-AE78-4A62-8945-AA1FEF4F2390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2EC5-9597-416A-9AB2-425B457A1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C3E6-442E-42CF-8CD3-B6D3B7AF12E8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CF3-3398-46B6-9207-0C98A2B64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91BF-FF3C-4E52-A143-27531B644D20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D72A2-C31B-454B-8F31-B8E1C08A5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044E-7959-4119-8BF2-7A84742E0DCC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9CC8-6F17-4803-B616-3E31C0F5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CF51-4F63-402D-8BCC-8FCEE37F2EE9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79A6-AD71-43C8-916B-61C363B8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81F1-5385-4ECE-83D3-F37D22720B16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A57-2684-4373-813C-01AE2E9E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EE28-E1EC-410E-A82B-D97021DFECBE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B419-4129-4A96-AEB7-1C4E4EF22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9C20-EA72-481A-AF9D-FA607552653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A889-1A11-45FC-B684-2870FBCE3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0BAF-A7DF-46E7-B255-DBE720368C28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515E-2374-44ED-ADA1-72D20FF8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F746-4F72-4FEA-A6E1-D2791807A8FF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3B84-9232-4513-9CAA-708C3EDF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1220-881F-4A31-998C-C6D1E3257BED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42EF-8E24-4421-B68C-5082038E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bakgrundsrubriken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EA1F06F-E82F-4713-849A-BA3C2EB6EA2A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8D2859-111A-4774-90D2-DD3ADC4A9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5579B7-27A2-440C-A48E-5DFBCCB22389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16832"/>
            <a:ext cx="8642350" cy="28083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800" b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/>
            </a:r>
            <a:br>
              <a:rPr lang="en-GB" sz="4800" b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</a:br>
            <a:r>
              <a:rPr lang="en-GB" sz="4000" b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Dynamic meteorology without tears</a:t>
            </a:r>
            <a:br>
              <a:rPr lang="en-GB" sz="4000" b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</a:br>
            <a:r>
              <a:rPr lang="en-GB" sz="4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/>
            </a:r>
            <a:br>
              <a:rPr lang="en-GB" sz="4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</a:br>
            <a:r>
              <a:rPr lang="en-GB" sz="4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Part 1 a:</a:t>
            </a:r>
            <a:r>
              <a:rPr lang="en-GB" sz="4000" b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</a:t>
            </a:r>
            <a:br>
              <a:rPr lang="en-GB" sz="4000" b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</a:br>
            <a:r>
              <a:rPr lang="en-GB" sz="7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The geostrophic wind</a:t>
            </a:r>
            <a:r>
              <a:rPr lang="en-GB" dirty="0" smtClean="0"/>
              <a:t/>
            </a:r>
            <a:br>
              <a:rPr lang="en-GB" dirty="0" smtClean="0"/>
            </a:br>
            <a:endParaRPr lang="sv-SE" sz="3600" dirty="0" smtClean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254500" y="3109913"/>
            <a:ext cx="1841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sz="2800"/>
          </a:p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D72A2-C31B-454B-8F31-B8E1C08A5E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88EEE6A-AE7F-4BBB-A466-572F05EAE62E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18114" name="Picture 2" descr="http://cimss.ssec.wisc.edu/goes/blog/wp-content/uploads/2014/12/141215-16_250_winds_Japan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32848" cy="571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48811-4627-4089-8EB1-51B473A1C8D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784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3. How can we calculate it?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713C04-207D-4C0F-AB8F-E53BA118E73C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119813" name="Line 2"/>
          <p:cNvSpPr>
            <a:spLocks noChangeShapeType="1"/>
          </p:cNvSpPr>
          <p:nvPr/>
        </p:nvSpPr>
        <p:spPr bwMode="auto">
          <a:xfrm>
            <a:off x="1187450" y="5157788"/>
            <a:ext cx="6697663" cy="0"/>
          </a:xfrm>
          <a:prstGeom prst="line">
            <a:avLst/>
          </a:prstGeom>
          <a:noFill/>
          <a:ln w="14922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814" name="Line 3"/>
          <p:cNvSpPr>
            <a:spLocks noChangeShapeType="1"/>
          </p:cNvSpPr>
          <p:nvPr/>
        </p:nvSpPr>
        <p:spPr bwMode="auto">
          <a:xfrm flipV="1">
            <a:off x="7885113" y="2924175"/>
            <a:ext cx="0" cy="2336800"/>
          </a:xfrm>
          <a:prstGeom prst="line">
            <a:avLst/>
          </a:prstGeom>
          <a:noFill/>
          <a:ln w="1238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815" name="Line 4"/>
          <p:cNvSpPr>
            <a:spLocks noChangeShapeType="1"/>
          </p:cNvSpPr>
          <p:nvPr/>
        </p:nvSpPr>
        <p:spPr bwMode="auto">
          <a:xfrm flipV="1">
            <a:off x="1187450" y="3068638"/>
            <a:ext cx="0" cy="2120900"/>
          </a:xfrm>
          <a:prstGeom prst="line">
            <a:avLst/>
          </a:prstGeom>
          <a:noFill/>
          <a:ln w="1238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816" name="Text Box 5"/>
          <p:cNvSpPr txBox="1">
            <a:spLocks noChangeArrowheads="1"/>
          </p:cNvSpPr>
          <p:nvPr/>
        </p:nvSpPr>
        <p:spPr bwMode="auto">
          <a:xfrm>
            <a:off x="4284663" y="5373688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b="1">
                <a:sym typeface="Symbol" pitchFamily="18" charset="2"/>
              </a:rPr>
              <a:t>s</a:t>
            </a:r>
            <a:endParaRPr lang="sv-SE" b="1"/>
          </a:p>
        </p:txBody>
      </p:sp>
      <p:sp>
        <p:nvSpPr>
          <p:cNvPr id="119817" name="Text Box 6"/>
          <p:cNvSpPr txBox="1">
            <a:spLocks noChangeArrowheads="1"/>
          </p:cNvSpPr>
          <p:nvPr/>
        </p:nvSpPr>
        <p:spPr bwMode="auto">
          <a:xfrm>
            <a:off x="5795963" y="45085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2800" b="1">
                <a:solidFill>
                  <a:srgbClr val="990033"/>
                </a:solidFill>
              </a:rPr>
              <a:t>g</a:t>
            </a:r>
          </a:p>
        </p:txBody>
      </p:sp>
      <p:sp>
        <p:nvSpPr>
          <p:cNvPr id="119818" name="Line 7"/>
          <p:cNvSpPr>
            <a:spLocks noChangeShapeType="1"/>
          </p:cNvSpPr>
          <p:nvPr/>
        </p:nvSpPr>
        <p:spPr bwMode="auto">
          <a:xfrm>
            <a:off x="5508625" y="4005263"/>
            <a:ext cx="228600" cy="2286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819" name="Line 8"/>
          <p:cNvSpPr>
            <a:spLocks noChangeShapeType="1"/>
          </p:cNvSpPr>
          <p:nvPr/>
        </p:nvSpPr>
        <p:spPr bwMode="auto">
          <a:xfrm flipH="1">
            <a:off x="5508625" y="4005263"/>
            <a:ext cx="228600" cy="287337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820" name="Line 9"/>
          <p:cNvSpPr>
            <a:spLocks noChangeShapeType="1"/>
          </p:cNvSpPr>
          <p:nvPr/>
        </p:nvSpPr>
        <p:spPr bwMode="auto">
          <a:xfrm>
            <a:off x="5651500" y="4149725"/>
            <a:ext cx="0" cy="86360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821" name="Oval 10"/>
          <p:cNvSpPr>
            <a:spLocks noChangeArrowheads="1"/>
          </p:cNvSpPr>
          <p:nvPr/>
        </p:nvSpPr>
        <p:spPr bwMode="auto">
          <a:xfrm>
            <a:off x="5435600" y="3933825"/>
            <a:ext cx="381000" cy="381000"/>
          </a:xfrm>
          <a:prstGeom prst="ellipse">
            <a:avLst/>
          </a:prstGeom>
          <a:noFill/>
          <a:ln w="476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2235" name="Line 11"/>
          <p:cNvSpPr>
            <a:spLocks noChangeShapeType="1"/>
          </p:cNvSpPr>
          <p:nvPr/>
        </p:nvSpPr>
        <p:spPr bwMode="auto">
          <a:xfrm flipV="1">
            <a:off x="1187450" y="3789363"/>
            <a:ext cx="6697663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2236" name="Line 12"/>
          <p:cNvSpPr>
            <a:spLocks noChangeShapeType="1"/>
          </p:cNvSpPr>
          <p:nvPr/>
        </p:nvSpPr>
        <p:spPr bwMode="auto">
          <a:xfrm>
            <a:off x="5651500" y="4149725"/>
            <a:ext cx="433388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2237" name="Line 13"/>
          <p:cNvSpPr>
            <a:spLocks noChangeShapeType="1"/>
          </p:cNvSpPr>
          <p:nvPr/>
        </p:nvSpPr>
        <p:spPr bwMode="auto">
          <a:xfrm flipV="1">
            <a:off x="1219200" y="3276600"/>
            <a:ext cx="66294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825" name="Text Box 14"/>
          <p:cNvSpPr txBox="1">
            <a:spLocks noChangeArrowheads="1"/>
          </p:cNvSpPr>
          <p:nvPr/>
        </p:nvSpPr>
        <p:spPr bwMode="auto">
          <a:xfrm>
            <a:off x="3276600" y="2781300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v-SE">
                <a:solidFill>
                  <a:srgbClr val="3399FF"/>
                </a:solidFill>
                <a:latin typeface="Arial" charset="0"/>
              </a:rPr>
              <a:t>The Seine</a:t>
            </a:r>
          </a:p>
        </p:txBody>
      </p:sp>
      <p:sp>
        <p:nvSpPr>
          <p:cNvPr id="119826" name="Text Box 15"/>
          <p:cNvSpPr txBox="1">
            <a:spLocks noChangeArrowheads="1"/>
          </p:cNvSpPr>
          <p:nvPr/>
        </p:nvSpPr>
        <p:spPr bwMode="auto">
          <a:xfrm>
            <a:off x="1403350" y="469900"/>
            <a:ext cx="67373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6600FF"/>
                </a:solidFill>
              </a:rPr>
              <a:t>How the French Academy derived the geostrophic equation without knowing it!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02338" y="3858568"/>
            <a:ext cx="1329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b="1" dirty="0" smtClean="0">
                <a:solidFill>
                  <a:srgbClr val="990033"/>
                </a:solidFill>
              </a:rPr>
              <a:t>Coriolis!</a:t>
            </a:r>
            <a:endParaRPr lang="sv-SE" b="1" dirty="0">
              <a:solidFill>
                <a:srgbClr val="990033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371F2-9112-486E-B5DC-3DFA63CFA9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9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35" grpId="0" animBg="1"/>
      <p:bldP spid="692236" grpId="0" animBg="1"/>
      <p:bldP spid="692237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57CE61-AAFB-4FC3-A73E-FEFB76A9DD8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126" name="Line 2"/>
          <p:cNvSpPr>
            <a:spLocks noChangeShapeType="1"/>
          </p:cNvSpPr>
          <p:nvPr/>
        </p:nvSpPr>
        <p:spPr bwMode="auto">
          <a:xfrm>
            <a:off x="1187450" y="5373688"/>
            <a:ext cx="6697663" cy="0"/>
          </a:xfrm>
          <a:prstGeom prst="line">
            <a:avLst/>
          </a:prstGeom>
          <a:noFill/>
          <a:ln w="14922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7" name="Line 3"/>
          <p:cNvSpPr>
            <a:spLocks noChangeShapeType="1"/>
          </p:cNvSpPr>
          <p:nvPr/>
        </p:nvSpPr>
        <p:spPr bwMode="auto">
          <a:xfrm flipV="1">
            <a:off x="7885113" y="2997200"/>
            <a:ext cx="0" cy="2336800"/>
          </a:xfrm>
          <a:prstGeom prst="line">
            <a:avLst/>
          </a:prstGeom>
          <a:noFill/>
          <a:ln w="1238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8" name="Line 4"/>
          <p:cNvSpPr>
            <a:spLocks noChangeShapeType="1"/>
          </p:cNvSpPr>
          <p:nvPr/>
        </p:nvSpPr>
        <p:spPr bwMode="auto">
          <a:xfrm flipV="1">
            <a:off x="1187450" y="3429000"/>
            <a:ext cx="6697663" cy="9906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9" name="Line 5"/>
          <p:cNvSpPr>
            <a:spLocks noChangeShapeType="1"/>
          </p:cNvSpPr>
          <p:nvPr/>
        </p:nvSpPr>
        <p:spPr bwMode="auto">
          <a:xfrm flipV="1">
            <a:off x="1187450" y="3213100"/>
            <a:ext cx="0" cy="2120900"/>
          </a:xfrm>
          <a:prstGeom prst="line">
            <a:avLst/>
          </a:prstGeom>
          <a:noFill/>
          <a:ln w="1238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6"/>
          <p:cNvSpPr>
            <a:spLocks noChangeShapeType="1"/>
          </p:cNvSpPr>
          <p:nvPr/>
        </p:nvSpPr>
        <p:spPr bwMode="auto">
          <a:xfrm>
            <a:off x="1187450" y="4437063"/>
            <a:ext cx="66944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7956550" y="38608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b="1">
                <a:sym typeface="Symbol" pitchFamily="18" charset="2"/>
              </a:rPr>
              <a:t></a:t>
            </a:r>
            <a:r>
              <a:rPr lang="sv-SE" b="1"/>
              <a:t>z</a:t>
            </a:r>
          </a:p>
        </p:txBody>
      </p:sp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4084638" y="4437063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b="1">
                <a:sym typeface="Symbol" pitchFamily="18" charset="2"/>
              </a:rPr>
              <a:t>s</a:t>
            </a:r>
            <a:endParaRPr lang="sv-SE" b="1"/>
          </a:p>
        </p:txBody>
      </p:sp>
      <p:sp>
        <p:nvSpPr>
          <p:cNvPr id="5133" name="Text Box 9"/>
          <p:cNvSpPr txBox="1">
            <a:spLocks noChangeArrowheads="1"/>
          </p:cNvSpPr>
          <p:nvPr/>
        </p:nvSpPr>
        <p:spPr bwMode="auto">
          <a:xfrm>
            <a:off x="5711825" y="46942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2800" b="1">
                <a:solidFill>
                  <a:srgbClr val="990033"/>
                </a:solidFill>
              </a:rPr>
              <a:t>g</a:t>
            </a:r>
          </a:p>
        </p:txBody>
      </p:sp>
      <p:sp>
        <p:nvSpPr>
          <p:cNvPr id="5134" name="Line 10"/>
          <p:cNvSpPr>
            <a:spLocks noChangeShapeType="1"/>
          </p:cNvSpPr>
          <p:nvPr/>
        </p:nvSpPr>
        <p:spPr bwMode="auto">
          <a:xfrm>
            <a:off x="5651500" y="4149725"/>
            <a:ext cx="433388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Text Box 11"/>
          <p:cNvSpPr txBox="1">
            <a:spLocks noChangeArrowheads="1"/>
          </p:cNvSpPr>
          <p:nvPr/>
        </p:nvSpPr>
        <p:spPr bwMode="auto">
          <a:xfrm>
            <a:off x="6002338" y="38608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b="1" dirty="0">
                <a:solidFill>
                  <a:srgbClr val="990033"/>
                </a:solidFill>
              </a:rPr>
              <a:t>2</a:t>
            </a:r>
            <a:r>
              <a:rPr lang="sv-SE" b="1" dirty="0">
                <a:solidFill>
                  <a:srgbClr val="990033"/>
                </a:solidFill>
                <a:sym typeface="Symbol" pitchFamily="18" charset="2"/>
              </a:rPr>
              <a:t>Vsin=fV</a:t>
            </a:r>
            <a:endParaRPr lang="sv-SE" b="1" dirty="0">
              <a:solidFill>
                <a:srgbClr val="990033"/>
              </a:solidFill>
            </a:endParaRPr>
          </a:p>
        </p:txBody>
      </p:sp>
      <p:sp>
        <p:nvSpPr>
          <p:cNvPr id="5136" name="Line 12"/>
          <p:cNvSpPr>
            <a:spLocks noChangeShapeType="1"/>
          </p:cNvSpPr>
          <p:nvPr/>
        </p:nvSpPr>
        <p:spPr bwMode="auto">
          <a:xfrm>
            <a:off x="5508625" y="4005263"/>
            <a:ext cx="228600" cy="2286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3"/>
          <p:cNvSpPr>
            <a:spLocks noChangeShapeType="1"/>
          </p:cNvSpPr>
          <p:nvPr/>
        </p:nvSpPr>
        <p:spPr bwMode="auto">
          <a:xfrm flipH="1">
            <a:off x="5508625" y="4005263"/>
            <a:ext cx="228600" cy="287337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4"/>
          <p:cNvSpPr>
            <a:spLocks noChangeShapeType="1"/>
          </p:cNvSpPr>
          <p:nvPr/>
        </p:nvSpPr>
        <p:spPr bwMode="auto">
          <a:xfrm>
            <a:off x="5651500" y="4149725"/>
            <a:ext cx="0" cy="1008063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Oval 15"/>
          <p:cNvSpPr>
            <a:spLocks noChangeArrowheads="1"/>
          </p:cNvSpPr>
          <p:nvPr/>
        </p:nvSpPr>
        <p:spPr bwMode="auto">
          <a:xfrm>
            <a:off x="5435600" y="3933825"/>
            <a:ext cx="381000" cy="381000"/>
          </a:xfrm>
          <a:prstGeom prst="ellipse">
            <a:avLst/>
          </a:prstGeom>
          <a:noFill/>
          <a:ln w="4762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3568" y="620688"/>
          <a:ext cx="2919413" cy="2051050"/>
        </p:xfrm>
        <a:graphic>
          <a:graphicData uri="http://schemas.openxmlformats.org/presentationml/2006/ole">
            <p:oleObj spid="_x0000_s115714" name="Formel" r:id="rId3" imgW="596880" imgH="419040" progId="Equation.3">
              <p:embed/>
            </p:oleObj>
          </a:graphicData>
        </a:graphic>
      </p:graphicFrame>
      <p:sp>
        <p:nvSpPr>
          <p:cNvPr id="5140" name="Text Box 17"/>
          <p:cNvSpPr txBox="1">
            <a:spLocks noChangeArrowheads="1"/>
          </p:cNvSpPr>
          <p:nvPr/>
        </p:nvSpPr>
        <p:spPr bwMode="auto">
          <a:xfrm rot="-434467">
            <a:off x="2700338" y="3716338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v-SE">
                <a:solidFill>
                  <a:srgbClr val="3399FF"/>
                </a:solidFill>
                <a:latin typeface="Arial" charset="0"/>
              </a:rPr>
              <a:t>The Seine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865563" y="836711"/>
          <a:ext cx="4289005" cy="1656185"/>
        </p:xfrm>
        <a:graphic>
          <a:graphicData uri="http://schemas.openxmlformats.org/presentationml/2006/ole">
            <p:oleObj spid="_x0000_s115715" name="Formel" r:id="rId4" imgW="927000" imgH="419040" progId="Equation.3">
              <p:embed/>
            </p:oleObj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371F2-9112-486E-B5DC-3DFA63CFA9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CD1D92-012E-465D-8113-7F1D1DF96516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83569" y="1989138"/>
            <a:ext cx="691103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5400" dirty="0" smtClean="0"/>
              <a:t>4</a:t>
            </a:r>
            <a:r>
              <a:rPr lang="en-GB" sz="5400" dirty="0" smtClean="0"/>
              <a:t>. The role of friction</a:t>
            </a:r>
            <a:endParaRPr lang="en-GB" sz="5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A874EF4-9375-4427-8020-A6376774434F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16066" name="Picture 2" descr="http://www.dmi.dk/uploads/tx_dmidatastore/webservice/8/6/a/2/8/570a204082a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384931" cy="50405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107504" y="1340768"/>
            <a:ext cx="8784976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 sea</a:t>
            </a:r>
            <a:r>
              <a:rPr kumimoji="0" lang="en-GB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surface pressure </a:t>
            </a:r>
            <a:r>
              <a:rPr kumimoji="0" lang="en-GB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and wind just now,</a:t>
            </a:r>
            <a:r>
              <a:rPr kumimoji="0" lang="en-GB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Monday 11 April 2016 at midday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14" y="5661248"/>
            <a:ext cx="91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Because of  friction the wind is pointing slightly towards lower pressure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01E09-0BE2-4803-9081-A93A47EAB8F5}" type="datetime1">
              <a:rPr lang="en-US" smtClean="0"/>
              <a:pPr>
                <a:defRPr/>
              </a:pPr>
              <a:t>4/11/2016</a:t>
            </a:fld>
            <a:endParaRPr lang="sv-SE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396413" cy="1295871"/>
          </a:xfrm>
        </p:spPr>
        <p:txBody>
          <a:bodyPr/>
          <a:lstStyle/>
          <a:p>
            <a:pPr algn="l"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If there is friction (F) against the motion, there will be balance only if the wind (V) turns towards low pressure and will no longer be “geostrophic” (V</a:t>
            </a:r>
            <a:r>
              <a:rPr lang="en-GB" sz="3000" baseline="-25000" dirty="0" smtClean="0">
                <a:solidFill>
                  <a:schemeClr val="tx1"/>
                </a:solidFill>
              </a:rPr>
              <a:t>g</a:t>
            </a:r>
            <a:r>
              <a:rPr lang="en-GB" sz="3000" dirty="0" smtClean="0">
                <a:solidFill>
                  <a:schemeClr val="tx1"/>
                </a:solidFill>
              </a:rPr>
              <a:t>)</a:t>
            </a:r>
            <a:endParaRPr lang="sv-SE" sz="3000" dirty="0" smtClean="0">
              <a:solidFill>
                <a:schemeClr val="tx1"/>
              </a:solidFill>
            </a:endParaRP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3347864" y="2204864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V="1">
            <a:off x="3347864" y="3861048"/>
            <a:ext cx="331236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oval" w="lg" len="lg"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3347864" y="3933056"/>
            <a:ext cx="0" cy="15841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588224" y="3501008"/>
            <a:ext cx="671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 smtClean="0"/>
              <a:t>V</a:t>
            </a:r>
            <a:r>
              <a:rPr lang="sv-SE" sz="3600" baseline="-25000" dirty="0" smtClean="0"/>
              <a:t>g</a:t>
            </a:r>
            <a:endParaRPr lang="sv-SE" sz="3600" baseline="-25000" dirty="0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2555776" y="1556792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/>
              <a:t>PGF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3419872" y="5229091"/>
            <a:ext cx="1281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/>
              <a:t>2</a:t>
            </a:r>
            <a:r>
              <a:rPr lang="sv-SE" sz="3600" dirty="0" smtClean="0">
                <a:sym typeface="Symbol" pitchFamily="18" charset="2"/>
              </a:rPr>
              <a:t></a:t>
            </a:r>
            <a:r>
              <a:rPr lang="el-GR" sz="3600" baseline="-25000" dirty="0" smtClean="0">
                <a:sym typeface="Symbol" pitchFamily="18" charset="2"/>
              </a:rPr>
              <a:t>φ</a:t>
            </a:r>
            <a:r>
              <a:rPr lang="sv-SE" sz="3600" dirty="0" smtClean="0"/>
              <a:t>V</a:t>
            </a:r>
            <a:endParaRPr lang="sv-SE" sz="36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899592" y="2564904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27584" y="3429000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971600" y="4293096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99592" y="5157192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805172" y="234888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1004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805172" y="314096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1008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805172" y="400506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1012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805172" y="486916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1016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9CC8-6F17-4803-B616-3E31C0F5A0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 flipH="1" flipV="1">
            <a:off x="2771800" y="3861048"/>
            <a:ext cx="504056" cy="20216"/>
          </a:xfrm>
          <a:prstGeom prst="line">
            <a:avLst/>
          </a:prstGeom>
          <a:noFill/>
          <a:ln w="41275">
            <a:solidFill>
              <a:srgbClr val="00B050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771800" y="2276872"/>
            <a:ext cx="0" cy="17281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9700" idx="1"/>
          </p:cNvCxnSpPr>
          <p:nvPr/>
        </p:nvCxnSpPr>
        <p:spPr bwMode="auto">
          <a:xfrm flipH="1">
            <a:off x="2771800" y="2204864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Line 5"/>
          <p:cNvSpPr>
            <a:spLocks noChangeShapeType="1"/>
          </p:cNvSpPr>
          <p:nvPr/>
        </p:nvSpPr>
        <p:spPr bwMode="auto">
          <a:xfrm flipH="1" flipV="1">
            <a:off x="2771800" y="2204864"/>
            <a:ext cx="576064" cy="16561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3347864" y="3861048"/>
            <a:ext cx="576064" cy="15121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flipV="1">
            <a:off x="3347864" y="2780928"/>
            <a:ext cx="2808312" cy="108012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084168" y="2420888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 smtClean="0"/>
              <a:t>V</a:t>
            </a:r>
            <a:endParaRPr lang="sv-SE" sz="3600" baseline="-25000" dirty="0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339752" y="3501008"/>
            <a:ext cx="46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b="1" dirty="0" smtClean="0">
                <a:solidFill>
                  <a:srgbClr val="00B050"/>
                </a:solidFill>
              </a:rPr>
              <a:t>F</a:t>
            </a:r>
            <a:endParaRPr lang="sv-SE" sz="3600" b="1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2" grpId="0" animBg="1"/>
      <p:bldP spid="21" grpId="0" animBg="1"/>
      <p:bldP spid="38" grpId="0" animBg="1"/>
      <p:bldP spid="39" grpId="0" animBg="1"/>
      <p:bldP spid="40" grpId="0" animBg="1"/>
      <p:bldP spid="41" grpId="0"/>
      <p:bldP spid="42" grpId="0"/>
      <p:bldP spid="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8BBEAD-D7CB-4BC7-ACCF-08BE848260E4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10946" name="Picture 2" descr="http://www.wetterzentrale.de/pics/Roasavn9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28278C-41BD-473C-BACA-25B4C2905AFD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09922" name="Picture 2" descr="http://www.wetterzentrale.de/pics/Roasavn9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288F22-EFD8-4519-BEC8-C6ED424F4CC0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6" name="Picture 2" descr="http://www.wetterzentrale.de/pics/Roasavn961.png"/>
          <p:cNvPicPr>
            <a:picLocks noChangeAspect="1" noChangeArrowheads="1"/>
          </p:cNvPicPr>
          <p:nvPr/>
        </p:nvPicPr>
        <p:blipFill>
          <a:blip r:embed="rId2" cstate="print"/>
          <a:srcRect l="52919" r="3611" b="6761"/>
          <a:stretch>
            <a:fillRect/>
          </a:stretch>
        </p:blipFill>
        <p:spPr bwMode="auto">
          <a:xfrm>
            <a:off x="611560" y="548680"/>
            <a:ext cx="3312368" cy="5328592"/>
          </a:xfrm>
          <a:prstGeom prst="rect">
            <a:avLst/>
          </a:prstGeom>
          <a:noFill/>
        </p:spPr>
      </p:pic>
      <p:pic>
        <p:nvPicPr>
          <p:cNvPr id="9" name="Picture 2" descr="http://www.wetterzentrale.de/pics/Roasavn968.png"/>
          <p:cNvPicPr>
            <a:picLocks noChangeAspect="1" noChangeArrowheads="1"/>
          </p:cNvPicPr>
          <p:nvPr/>
        </p:nvPicPr>
        <p:blipFill>
          <a:blip r:embed="rId3" cstate="print"/>
          <a:srcRect l="50084" b="6761"/>
          <a:stretch>
            <a:fillRect/>
          </a:stretch>
        </p:blipFill>
        <p:spPr bwMode="auto">
          <a:xfrm>
            <a:off x="4932040" y="548680"/>
            <a:ext cx="380357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48811-4627-4089-8EB1-51B473A1C8D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802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1. What is the “geostrophic” wind?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CD1D92-012E-465D-8113-7F1D1DF96516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83569" y="1989138"/>
            <a:ext cx="6911032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5400" dirty="0" smtClean="0"/>
              <a:t>5</a:t>
            </a:r>
            <a:r>
              <a:rPr lang="en-GB" sz="5400" dirty="0" smtClean="0"/>
              <a:t>. How </a:t>
            </a:r>
            <a:r>
              <a:rPr lang="en-GB" sz="5400" dirty="0" smtClean="0"/>
              <a:t>t</a:t>
            </a:r>
            <a:r>
              <a:rPr lang="en-GB" sz="5400" dirty="0" smtClean="0"/>
              <a:t>o use it to read weather maps</a:t>
            </a:r>
            <a:endParaRPr lang="en-GB" sz="5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AFE52A-346C-4B1E-97A2-455E6F70785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07874" name="Picture 2" descr="Surface pressure chart - Forecast T+36 - Issued at: 0300 on Sun 10 Apr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486775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C048AB-1D37-4517-91D6-7F8007F998F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6" name="Picture 2" descr="Surface pressure chart - Forecast T+36 - Issued at: 0300 on Sun 10 Apr 2016"/>
          <p:cNvPicPr>
            <a:picLocks noChangeAspect="1" noChangeArrowheads="1"/>
          </p:cNvPicPr>
          <p:nvPr/>
        </p:nvPicPr>
        <p:blipFill>
          <a:blip r:embed="rId2" cstate="print"/>
          <a:srcRect r="70000" b="34590"/>
          <a:stretch>
            <a:fillRect/>
          </a:stretch>
        </p:blipFill>
        <p:spPr bwMode="auto">
          <a:xfrm>
            <a:off x="2339752" y="332656"/>
            <a:ext cx="3960440" cy="5824647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>
            <a:off x="2915816" y="4221088"/>
            <a:ext cx="554360" cy="77038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499992" y="4797152"/>
            <a:ext cx="0" cy="7920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5220072" y="4725144"/>
            <a:ext cx="216024" cy="64807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283968" y="3501008"/>
            <a:ext cx="194320" cy="81379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619672" y="0"/>
            <a:ext cx="5256584" cy="22768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 sea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surface pressure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and wind just now,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Monday 11 April 2016 at midday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783FC85-E433-4006-B864-58D4371D4F54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06850" name="Picture 2" descr="Surface pressure chart - Forecast T+36 - Issued at: 0300 on Sun 10 Apr 2016"/>
          <p:cNvPicPr>
            <a:picLocks noChangeAspect="1" noChangeArrowheads="1"/>
          </p:cNvPicPr>
          <p:nvPr/>
        </p:nvPicPr>
        <p:blipFill>
          <a:blip r:embed="rId2" cstate="print"/>
          <a:srcRect t="3724" r="72849" b="77761"/>
          <a:stretch>
            <a:fillRect/>
          </a:stretch>
        </p:blipFill>
        <p:spPr bwMode="auto">
          <a:xfrm>
            <a:off x="395536" y="836712"/>
            <a:ext cx="829657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F5752A3-56B5-45BA-B9EF-C242F5869A55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6" name="Picture 2" descr="Surface pressure chart - Forecast T+36 - Issued at: 0300 on Sun 10 Apr 2016"/>
          <p:cNvPicPr>
            <a:picLocks noChangeAspect="1" noChangeArrowheads="1"/>
          </p:cNvPicPr>
          <p:nvPr/>
        </p:nvPicPr>
        <p:blipFill>
          <a:blip r:embed="rId2" cstate="print"/>
          <a:srcRect r="69455" b="34590"/>
          <a:stretch>
            <a:fillRect/>
          </a:stretch>
        </p:blipFill>
        <p:spPr bwMode="auto">
          <a:xfrm>
            <a:off x="2339752" y="332656"/>
            <a:ext cx="4032448" cy="582464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5148064" y="4869160"/>
            <a:ext cx="432048" cy="72008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699792" y="1628800"/>
            <a:ext cx="432048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932040" y="450912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 m/s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6771 -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FA421C-CF8A-4F96-9557-C976CD069947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6" name="Picture 2" descr="Surface pressure chart - Forecast T+36 - Issued at: 0300 on Sun 10 Apr 2016"/>
          <p:cNvPicPr>
            <a:picLocks noChangeAspect="1" noChangeArrowheads="1"/>
          </p:cNvPicPr>
          <p:nvPr/>
        </p:nvPicPr>
        <p:blipFill>
          <a:blip r:embed="rId2" cstate="print"/>
          <a:srcRect r="69455" b="34590"/>
          <a:stretch>
            <a:fillRect/>
          </a:stretch>
        </p:blipFill>
        <p:spPr bwMode="auto">
          <a:xfrm>
            <a:off x="2339752" y="332656"/>
            <a:ext cx="4032448" cy="5824647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>
            <a:off x="4427984" y="4581128"/>
            <a:ext cx="14401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699792" y="1628800"/>
            <a:ext cx="14401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067944" y="4365104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30 m/s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863E-6 L -0.18888 -0.430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CD1D92-012E-465D-8113-7F1D1DF96516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683569" y="1989138"/>
            <a:ext cx="6911032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5400" dirty="0" smtClean="0"/>
              <a:t>6</a:t>
            </a:r>
            <a:r>
              <a:rPr lang="en-GB" sz="5400" dirty="0" smtClean="0"/>
              <a:t>. But if the wind is not “geostrophic”????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07B2C1-DC1F-4490-9C33-779E7BF9D869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2" cstate="print"/>
          <a:srcRect l="9150" t="14300" r="64743" b="6951"/>
          <a:stretch>
            <a:fillRect/>
          </a:stretch>
        </p:blipFill>
        <p:spPr bwMode="auto">
          <a:xfrm>
            <a:off x="323528" y="980728"/>
            <a:ext cx="3456384" cy="52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260648"/>
            <a:ext cx="785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Then the wind and the pressure field adjust towards each other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 wind is weaker than the “geostrophic”, the PGF will accelerate it “downhill” towards lower pressure and make the wind stronger.</a:t>
            </a:r>
          </a:p>
          <a:p>
            <a:endParaRPr lang="en-GB" dirty="0" smtClean="0"/>
          </a:p>
          <a:p>
            <a:r>
              <a:rPr lang="en-GB" dirty="0" smtClean="0"/>
              <a:t>At the same time this will also transport air and weaken the pressure gradient.</a:t>
            </a:r>
          </a:p>
          <a:p>
            <a:endParaRPr lang="en-GB" dirty="0" smtClean="0"/>
          </a:p>
          <a:p>
            <a:r>
              <a:rPr lang="en-GB" dirty="0" smtClean="0"/>
              <a:t>Wind and pressure will adjust towards each other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07B2C1-DC1F-4490-9C33-779E7BF9D869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2" cstate="print"/>
          <a:srcRect l="45048" t="14300" r="29425" b="6951"/>
          <a:stretch>
            <a:fillRect/>
          </a:stretch>
        </p:blipFill>
        <p:spPr bwMode="auto">
          <a:xfrm>
            <a:off x="827584" y="692696"/>
            <a:ext cx="3379575" cy="52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260648"/>
            <a:ext cx="785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Then the wind and the pressure field adjust towards each other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 wind is stronger than the “geostrophic”, the PGF will accelerate it “uphill” towards higher pressure and make the wind weaker.</a:t>
            </a:r>
          </a:p>
          <a:p>
            <a:endParaRPr lang="en-GB" dirty="0" smtClean="0"/>
          </a:p>
          <a:p>
            <a:r>
              <a:rPr lang="en-GB" dirty="0" smtClean="0"/>
              <a:t>At the same time this will also transport air and strengthen the pressure gradient.</a:t>
            </a:r>
          </a:p>
          <a:p>
            <a:endParaRPr lang="en-GB" dirty="0" smtClean="0"/>
          </a:p>
          <a:p>
            <a:r>
              <a:rPr lang="en-GB" dirty="0" smtClean="0"/>
              <a:t>Wind and pressure will adjust towards each other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48811-4627-4089-8EB1-51B473A1C8D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42088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END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01E09-0BE2-4803-9081-A93A47EAB8F5}" type="datetime1">
              <a:rPr lang="en-US" smtClean="0"/>
              <a:pPr>
                <a:defRPr/>
              </a:pPr>
              <a:t>4/11/2016</a:t>
            </a:fld>
            <a:endParaRPr lang="sv-SE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04448" cy="1295871"/>
          </a:xfrm>
        </p:spPr>
        <p:txBody>
          <a:bodyPr/>
          <a:lstStyle/>
          <a:p>
            <a:pPr algn="l">
              <a:defRPr/>
            </a:pPr>
            <a:r>
              <a:rPr lang="sv-SE" sz="3000" dirty="0" smtClean="0"/>
              <a:t>The weight of all air above defines the pressure at a certain location. It is not evenly distributed in the horisontal and we have graidents in the pressure</a:t>
            </a:r>
            <a:endParaRPr lang="sv-SE" sz="3000" dirty="0" smtClean="0"/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H="1">
            <a:off x="1763688" y="3212976"/>
            <a:ext cx="0" cy="2232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1979712" y="3212976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v-SE" sz="3600" dirty="0" smtClean="0"/>
              <a:t>Pressure gradient, from low to high</a:t>
            </a:r>
            <a:endParaRPr lang="sv-SE" sz="36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899592" y="2564904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27584" y="3429000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971600" y="4293096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99592" y="5157192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805172" y="234888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1004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805172" y="314096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1008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805172" y="400506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1012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805172" y="486916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1016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9CC8-6F17-4803-B616-3E31C0F5A0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48811-4627-4089-8EB1-51B473A1C8D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48811-4627-4089-8EB1-51B473A1C8D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01E09-0BE2-4803-9081-A93A47EAB8F5}" type="datetime1">
              <a:rPr lang="en-US" smtClean="0"/>
              <a:pPr>
                <a:defRPr/>
              </a:pPr>
              <a:t>4/11/2016</a:t>
            </a:fld>
            <a:endParaRPr lang="sv-SE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1295871"/>
          </a:xfrm>
        </p:spPr>
        <p:txBody>
          <a:bodyPr/>
          <a:lstStyle/>
          <a:p>
            <a:pPr algn="l">
              <a:defRPr/>
            </a:pPr>
            <a:r>
              <a:rPr lang="sv-SE" sz="3000" dirty="0" smtClean="0"/>
              <a:t>The wind is acclerated by these pressure differences, from high to low, just like a ball rolling down a hill. This pressure graident force (PGF) is opposite the gradient.</a:t>
            </a:r>
            <a:endParaRPr lang="sv-SE" sz="3000" dirty="0" smtClean="0"/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1619672" y="3356992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V="1">
            <a:off x="3851920" y="4365104"/>
            <a:ext cx="0" cy="158417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oval" w="lg" len="lg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1187624" y="2708920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/>
              <a:t>PGF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899592" y="2564904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27584" y="3429000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971600" y="4293096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99592" y="5157192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805172" y="234888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1004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805172" y="314096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1008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805172" y="400506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1012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805172" y="486916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1016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9CC8-6F17-4803-B616-3E31C0F5A0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01E09-0BE2-4803-9081-A93A47EAB8F5}" type="datetime1">
              <a:rPr lang="en-US" smtClean="0"/>
              <a:pPr>
                <a:defRPr/>
              </a:pPr>
              <a:t>4/11/2016</a:t>
            </a:fld>
            <a:endParaRPr lang="sv-SE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1295871"/>
          </a:xfrm>
        </p:spPr>
        <p:txBody>
          <a:bodyPr/>
          <a:lstStyle/>
          <a:p>
            <a:pPr algn="l">
              <a:defRPr/>
            </a:pPr>
            <a:r>
              <a:rPr lang="sv-SE" sz="3000" dirty="0" smtClean="0"/>
              <a:t>But the earth’s rotation, the Coriolis force </a:t>
            </a:r>
            <a:r>
              <a:rPr lang="en-GB" sz="3000" dirty="0" smtClean="0">
                <a:solidFill>
                  <a:schemeClr val="tx1"/>
                </a:solidFill>
              </a:rPr>
              <a:t>(2</a:t>
            </a:r>
            <a:r>
              <a:rPr lang="el-GR" sz="3000" dirty="0" smtClean="0">
                <a:solidFill>
                  <a:schemeClr val="tx1"/>
                </a:solidFill>
              </a:rPr>
              <a:t>Ω</a:t>
            </a:r>
            <a:r>
              <a:rPr lang="el-GR" sz="3000" baseline="-25000" dirty="0" smtClean="0">
                <a:solidFill>
                  <a:schemeClr val="tx1"/>
                </a:solidFill>
              </a:rPr>
              <a:t>φ</a:t>
            </a:r>
            <a:r>
              <a:rPr lang="en-GB" sz="3000" dirty="0" smtClean="0">
                <a:solidFill>
                  <a:schemeClr val="tx1"/>
                </a:solidFill>
              </a:rPr>
              <a:t>V) </a:t>
            </a:r>
            <a:r>
              <a:rPr lang="sv-SE" sz="3000" dirty="0" smtClean="0"/>
              <a:t>deflects the acclerated wind to the right (at latitude </a:t>
            </a:r>
            <a:r>
              <a:rPr lang="el-GR" sz="3000" dirty="0" smtClean="0"/>
              <a:t>φ</a:t>
            </a:r>
            <a:r>
              <a:rPr lang="en-GB" sz="3000" dirty="0" smtClean="0"/>
              <a:t> </a:t>
            </a:r>
            <a:r>
              <a:rPr lang="sv-SE" sz="3000" dirty="0" smtClean="0"/>
              <a:t>on the Northern Hemísphere)</a:t>
            </a:r>
            <a:endParaRPr lang="sv-SE" sz="3000" dirty="0" smtClean="0"/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1619672" y="3356992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V="1">
            <a:off x="3851920" y="5805264"/>
            <a:ext cx="0" cy="14401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oval" w="lg" len="lg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1187624" y="2708920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/>
              <a:t>PGF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899592" y="2564904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27584" y="3429000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971600" y="4293096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99592" y="5157192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805172" y="234888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1004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805172" y="314096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1008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805172" y="400506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1012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805172" y="486916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1016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9CC8-6F17-4803-B616-3E31C0F5A0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1504 C -0.00191 -0.03611 -0.00243 -0.05694 0.00017 -0.08171 C 0.00278 -0.10648 0.00816 -0.1412 0.01458 -0.16365 C 0.02101 -0.18611 0.02656 -0.19791 0.03889 -0.21689 C 0.05122 -0.23588 0.07031 -0.2618 0.08889 -0.278 C 0.10747 -0.29421 0.13177 -0.30578 0.15017 -0.31412 C 0.16858 -0.32245 0.18403 -0.32523 0.19879 -0.32731 C 0.21354 -0.32939 0.22622 -0.32847 0.23889 -0.32731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01E09-0BE2-4803-9081-A93A47EAB8F5}" type="datetime1">
              <a:rPr lang="en-US" smtClean="0"/>
              <a:pPr>
                <a:defRPr/>
              </a:pPr>
              <a:t>4/11/2016</a:t>
            </a:fld>
            <a:endParaRPr lang="sv-SE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396413" cy="1295871"/>
          </a:xfrm>
        </p:spPr>
        <p:txBody>
          <a:bodyPr/>
          <a:lstStyle/>
          <a:p>
            <a:pPr algn="l"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When t</a:t>
            </a:r>
            <a:r>
              <a:rPr lang="en-GB" sz="3000" dirty="0" smtClean="0">
                <a:solidFill>
                  <a:schemeClr val="tx1"/>
                </a:solidFill>
              </a:rPr>
              <a:t>he pressure </a:t>
            </a:r>
            <a:r>
              <a:rPr lang="en-GB" sz="3000" dirty="0" smtClean="0">
                <a:solidFill>
                  <a:schemeClr val="tx1"/>
                </a:solidFill>
              </a:rPr>
              <a:t>gradient force (PGF) and </a:t>
            </a:r>
            <a:r>
              <a:rPr lang="en-GB" sz="3000" dirty="0" smtClean="0">
                <a:solidFill>
                  <a:schemeClr val="tx1"/>
                </a:solidFill>
              </a:rPr>
              <a:t>the Coriolis </a:t>
            </a:r>
            <a:r>
              <a:rPr lang="en-GB" sz="3000" dirty="0" smtClean="0">
                <a:solidFill>
                  <a:schemeClr val="tx1"/>
                </a:solidFill>
              </a:rPr>
              <a:t>force (2</a:t>
            </a:r>
            <a:r>
              <a:rPr lang="el-GR" sz="3000" dirty="0" smtClean="0">
                <a:solidFill>
                  <a:schemeClr val="tx1"/>
                </a:solidFill>
              </a:rPr>
              <a:t>Ω</a:t>
            </a:r>
            <a:r>
              <a:rPr lang="el-GR" sz="3000" baseline="-25000" dirty="0" smtClean="0">
                <a:solidFill>
                  <a:schemeClr val="tx1"/>
                </a:solidFill>
              </a:rPr>
              <a:t>φ</a:t>
            </a:r>
            <a:r>
              <a:rPr lang="en-GB" sz="3000" dirty="0" smtClean="0">
                <a:solidFill>
                  <a:schemeClr val="tx1"/>
                </a:solidFill>
              </a:rPr>
              <a:t>V</a:t>
            </a:r>
            <a:r>
              <a:rPr lang="en-GB" sz="3000" dirty="0" smtClean="0">
                <a:solidFill>
                  <a:schemeClr val="tx1"/>
                </a:solidFill>
              </a:rPr>
              <a:t>) </a:t>
            </a:r>
            <a:r>
              <a:rPr lang="en-GB" sz="3000" dirty="0" smtClean="0">
                <a:solidFill>
                  <a:schemeClr val="tx1"/>
                </a:solidFill>
              </a:rPr>
              <a:t>are equal and opposite the wind moves along the isobars and is said to be “geostrophic”.</a:t>
            </a:r>
            <a:endParaRPr lang="sv-SE" sz="3000" dirty="0" smtClean="0">
              <a:solidFill>
                <a:schemeClr val="tx1"/>
              </a:solidFill>
            </a:endParaRP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3347864" y="2204864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V="1">
            <a:off x="-108520" y="3861048"/>
            <a:ext cx="331236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oval" w="lg" len="lg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3347864" y="3933056"/>
            <a:ext cx="0" cy="15841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588224" y="3501008"/>
            <a:ext cx="671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 smtClean="0"/>
              <a:t>V</a:t>
            </a:r>
            <a:r>
              <a:rPr lang="sv-SE" sz="3600" baseline="-25000" dirty="0" smtClean="0"/>
              <a:t>g</a:t>
            </a:r>
            <a:endParaRPr lang="sv-SE" sz="3600" baseline="-25000" dirty="0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3491880" y="1700808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/>
              <a:t>PGF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3419872" y="5229091"/>
            <a:ext cx="1281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3600" dirty="0"/>
              <a:t>2</a:t>
            </a:r>
            <a:r>
              <a:rPr lang="sv-SE" sz="3600" dirty="0" smtClean="0">
                <a:sym typeface="Symbol" pitchFamily="18" charset="2"/>
              </a:rPr>
              <a:t></a:t>
            </a:r>
            <a:r>
              <a:rPr lang="el-GR" sz="3600" baseline="-25000" dirty="0" smtClean="0">
                <a:sym typeface="Symbol" pitchFamily="18" charset="2"/>
              </a:rPr>
              <a:t>φ</a:t>
            </a:r>
            <a:r>
              <a:rPr lang="sv-SE" sz="3600" dirty="0" smtClean="0"/>
              <a:t>V</a:t>
            </a:r>
            <a:endParaRPr lang="sv-SE" sz="36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899592" y="2564904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27584" y="3429000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971600" y="4293096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99592" y="5157192"/>
            <a:ext cx="6912768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805172" y="234888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1004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805172" y="314096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1008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805172" y="400506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1012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805172" y="486916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1016 </a:t>
            </a:r>
            <a:r>
              <a:rPr lang="en-GB" dirty="0" err="1" smtClean="0"/>
              <a:t>hPa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9CC8-6F17-4803-B616-3E31C0F5A0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7795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1" grpId="1" animBg="1"/>
      <p:bldP spid="29702" grpId="0" animBg="1"/>
      <p:bldP spid="29703" grpId="0"/>
      <p:bldP spid="29704" grpId="0"/>
      <p:bldP spid="297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48811-4627-4089-8EB1-51B473A1C8D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988840"/>
            <a:ext cx="714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2. How does it look like?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BC611B-033B-41F1-90E4-76962CFC1B80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117764" name="Picture 4" descr="http://www.eumetsat.int/website/wcm/idc/idcplg?IdcService=GET_FILE&amp;dDocName=IMG_IL_02_02_20_E&amp;RevisionSelectionMethod=LatestReleased&amp;Rendition=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60432" cy="62618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525658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At upper levels, with almost no friction, the wind is more more “geostrophic”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858C18-7ED9-4715-BC8A-3EF49D9F1B07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355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5E75E-3073-4478-8C06-0AD05753BD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Monday 11 April lecture A                                               Anders Persson, Uppsala                                       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219140" name="Picture 4" descr="http://4.bp.blogspot.com/-9UnXqC5NRjY/VKXPB9J2b_I/AAAAAAAAG7M/pXwbjwnchYE/s1600/tumblr_nhisc8M2tT1u6ojizo2_12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778"/>
            <a:ext cx="7488832" cy="589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914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iolis II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Coriolis II</Template>
  <TotalTime>395</TotalTime>
  <Words>839</Words>
  <Application>Microsoft Office PowerPoint</Application>
  <PresentationFormat>On-screen Show (4:3)</PresentationFormat>
  <Paragraphs>166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Coriolis II</vt:lpstr>
      <vt:lpstr>Formel</vt:lpstr>
      <vt:lpstr> Dynamic meteorology without tears  Part 1 a:  The geostrophic wind </vt:lpstr>
      <vt:lpstr>Slide 2</vt:lpstr>
      <vt:lpstr>The weight of all air above defines the pressure at a certain location. It is not evenly distributed in the horisontal and we have graidents in the pressure</vt:lpstr>
      <vt:lpstr>The wind is acclerated by these pressure differences, from high to low, just like a ball rolling down a hill. This pressure graident force (PGF) is opposite the gradient.</vt:lpstr>
      <vt:lpstr>But the earth’s rotation, the Coriolis force (2ΩφV) deflects the acclerated wind to the right (at latitude φ on the Northern Hemísphere)</vt:lpstr>
      <vt:lpstr>When the pressure gradient force (PGF) and the Coriolis force (2ΩφV) are equal and opposite the wind moves along the isobars and is said to be “geostrophic”.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If there is friction (F) against the motion, there will be balance only if the wind (V) turns towards low pressure and will no longer be “geostrophic” (Vg)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Anderscoriolis</dc:creator>
  <cp:lastModifiedBy>Anderscoriolis</cp:lastModifiedBy>
  <cp:revision>47</cp:revision>
  <cp:lastPrinted>2005-01-21T12:46:57Z</cp:lastPrinted>
  <dcterms:created xsi:type="dcterms:W3CDTF">2016-03-30T11:27:00Z</dcterms:created>
  <dcterms:modified xsi:type="dcterms:W3CDTF">2016-04-11T09:23:43Z</dcterms:modified>
</cp:coreProperties>
</file>